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86" r:id="rId4"/>
    <p:sldId id="287" r:id="rId5"/>
    <p:sldId id="258" r:id="rId6"/>
    <p:sldId id="265" r:id="rId7"/>
    <p:sldId id="266" r:id="rId8"/>
    <p:sldId id="284" r:id="rId9"/>
    <p:sldId id="282" r:id="rId10"/>
    <p:sldId id="267" r:id="rId11"/>
    <p:sldId id="268" r:id="rId12"/>
    <p:sldId id="269" r:id="rId13"/>
    <p:sldId id="270" r:id="rId14"/>
    <p:sldId id="273" r:id="rId15"/>
    <p:sldId id="271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35"/>
    <p:restoredTop sz="94666"/>
  </p:normalViewPr>
  <p:slideViewPr>
    <p:cSldViewPr snapToGrid="0" snapToObjects="1">
      <p:cViewPr varScale="1">
        <p:scale>
          <a:sx n="73" d="100"/>
          <a:sy n="73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003E9-AD38-474D-B809-CFC753678BCD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23F52-3257-D940-8394-FA2DADFD5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Redo this slide before releasing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23F52-3257-D940-8394-FA2DADFD5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1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2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4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3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4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2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207E4-C994-774A-960B-EC23EF67702F}" type="datetimeFigureOut">
              <a:rPr lang="en-US" smtClean="0"/>
              <a:t>8/15/2017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E369D-EC9D-8548-814F-084B81AB3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2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8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Week 2, Day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7" y="0"/>
            <a:ext cx="10515600" cy="1325563"/>
          </a:xfrm>
        </p:spPr>
        <p:txBody>
          <a:bodyPr/>
          <a:lstStyle/>
          <a:p>
            <a:r>
              <a:rPr lang="en-US" dirty="0"/>
              <a:t>HTTP Request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81" y="1862695"/>
            <a:ext cx="10716204" cy="448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4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59" y="0"/>
            <a:ext cx="10584950" cy="1325563"/>
          </a:xfrm>
        </p:spPr>
        <p:txBody>
          <a:bodyPr/>
          <a:lstStyle/>
          <a:p>
            <a:r>
              <a:rPr lang="en-US" dirty="0"/>
              <a:t>HTTP Response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6613"/>
            <a:ext cx="10268818" cy="3894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9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r>
              <a:rPr lang="en-US" dirty="0"/>
              <a:t>HTTP Request in 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514"/>
          <a:stretch/>
        </p:blipFill>
        <p:spPr>
          <a:xfrm>
            <a:off x="23483" y="1443553"/>
            <a:ext cx="12168517" cy="5611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5" y="6058235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5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Transmission Control Protocol (TCP)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5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Transport-layer Network Protocol</a:t>
            </a:r>
          </a:p>
          <a:p>
            <a:pPr lvl="1"/>
            <a:r>
              <a:rPr lang="en-US" dirty="0"/>
              <a:t>Ensures reliable communication across a network</a:t>
            </a:r>
          </a:p>
          <a:p>
            <a:pPr lvl="1"/>
            <a:r>
              <a:rPr lang="en-US" dirty="0"/>
              <a:t>Takes data from session layer and breaks it up into segments</a:t>
            </a:r>
          </a:p>
          <a:p>
            <a:pPr lvl="1"/>
            <a:r>
              <a:rPr lang="en-US" dirty="0"/>
              <a:t>Segments passed to the Internet layer to be encapsulates as packets that can be transmitted across a network</a:t>
            </a:r>
          </a:p>
          <a:p>
            <a:r>
              <a:rPr lang="en-US" dirty="0"/>
              <a:t>Segments</a:t>
            </a:r>
            <a:r>
              <a:rPr lang="is-IS" dirty="0"/>
              <a:t>….</a:t>
            </a:r>
          </a:p>
          <a:p>
            <a:pPr lvl="1"/>
            <a:r>
              <a:rPr lang="is-IS" dirty="0"/>
              <a:t>Have one or more of six possible flags set</a:t>
            </a:r>
          </a:p>
          <a:p>
            <a:pPr lvl="2"/>
            <a:r>
              <a:rPr lang="is-IS" u="sng" dirty="0"/>
              <a:t>SYN, ACK, FIN, RST,</a:t>
            </a:r>
            <a:r>
              <a:rPr lang="is-IS" dirty="0"/>
              <a:t> URG, PSH</a:t>
            </a:r>
          </a:p>
          <a:p>
            <a:pPr lvl="1"/>
            <a:r>
              <a:rPr lang="en-US" dirty="0"/>
              <a:t>Has a sequence number, for ordering segments</a:t>
            </a:r>
          </a:p>
          <a:p>
            <a:pPr lvl="1"/>
            <a:r>
              <a:rPr lang="en-US" dirty="0"/>
              <a:t>Has a checksum, for ordering</a:t>
            </a:r>
          </a:p>
          <a:p>
            <a:r>
              <a:rPr lang="en-US" dirty="0"/>
              <a:t>TCP is a connection-based protocol</a:t>
            </a:r>
          </a:p>
          <a:p>
            <a:pPr lvl="1"/>
            <a:r>
              <a:rPr lang="en-US" dirty="0"/>
              <a:t>Connections are formally created and terminated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5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TCP: 3-way Handshake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33" y="1578748"/>
            <a:ext cx="6811802" cy="4970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6118" y="1578748"/>
            <a:ext cx="259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Requires an IP/port combo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11835" y="2412157"/>
            <a:ext cx="22801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Sends SYN/ACK if the port is open and </a:t>
            </a:r>
            <a:r>
              <a:rPr lang="en-US" sz="2800">
                <a:solidFill>
                  <a:srgbClr val="FF0000"/>
                </a:solidFill>
              </a:rPr>
              <a:t>accepting connections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TCP 4-Way Shutdown [My term]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13" y="1369541"/>
            <a:ext cx="6860574" cy="5488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r>
              <a:rPr lang="en-US" dirty="0"/>
              <a:t>The RST Flag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918448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114801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66847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0363200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90918" y="1740113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1059" y="1740113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63118" y="1740113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13259" y="1740113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36378" y="2420470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896037" y="3827929"/>
            <a:ext cx="2218764" cy="1407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225118" y="2420470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184777" y="3827929"/>
            <a:ext cx="2218764" cy="1407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8038" y="4656489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5954" y="2568673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21590" y="4656489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69506" y="2568673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62717" y="3288122"/>
            <a:ext cx="1322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Port is closed!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r>
              <a:rPr lang="en-US" dirty="0"/>
              <a:t>Breaking Protocol: Port-Scanning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268506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464859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976" y="1740113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5012" y="5348661"/>
            <a:ext cx="1322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Port is open!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86436" y="2420470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246095" y="3827929"/>
            <a:ext cx="2218764" cy="1407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20690" y="4769763"/>
            <a:ext cx="151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SYN/ACK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6012" y="2568673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109882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306235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2352" y="1852456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493" y="1852456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27812" y="2532813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087471" y="3940272"/>
            <a:ext cx="2218764" cy="1407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49472" y="4768832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97388" y="2681016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8780931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977284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53401" y="1852456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15285" y="1852456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798861" y="2532813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668437" y="2681016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3517" y="1892513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9993" y="5410484"/>
            <a:ext cx="1322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Port is closed!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08146" y="4699544"/>
            <a:ext cx="1447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Firewall!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6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0"/>
            <a:ext cx="10515600" cy="1325563"/>
          </a:xfrm>
        </p:spPr>
        <p:txBody>
          <a:bodyPr/>
          <a:lstStyle/>
          <a:p>
            <a:r>
              <a:rPr lang="en-US" dirty="0"/>
              <a:t>Breaking Protocol: Advanced Port-Scanning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268506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464859" y="2420470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976" y="1740113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86436" y="2420470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56012" y="2568673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109882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306235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2352" y="1852456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493" y="1852456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27812" y="2532813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7388" y="2681016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8780931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977284" y="2532813"/>
            <a:ext cx="17930" cy="2814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53401" y="1852456"/>
            <a:ext cx="136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15285" y="1852456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798861" y="2532813"/>
            <a:ext cx="2178423" cy="1344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668437" y="2681016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3517" y="1892513"/>
            <a:ext cx="144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Listener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5257798" y="4905611"/>
            <a:ext cx="1600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Stateless Firewall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31579" y="4644001"/>
            <a:ext cx="1447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Firewall!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754037" y="3890473"/>
            <a:ext cx="2218764" cy="1407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16038" y="4719033"/>
            <a:ext cx="88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RST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82002" y="5403061"/>
            <a:ext cx="1600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Statefull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Firewall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7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Attacks: Man on the Side (</a:t>
            </a:r>
            <a:r>
              <a:rPr lang="en-US" dirty="0" err="1"/>
              <a:t>MotS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3278342" cy="3186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71" y="3671888"/>
            <a:ext cx="3278342" cy="318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8" y="1690688"/>
            <a:ext cx="3278342" cy="31861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63689" y="2672323"/>
            <a:ext cx="6902823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269442" y="2690252"/>
            <a:ext cx="0" cy="1182501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4706" y="4733365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6512" y="4584558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Bob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44272" y="6069106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9" y="0"/>
            <a:ext cx="10607306" cy="1325563"/>
          </a:xfrm>
        </p:spPr>
        <p:txBody>
          <a:bodyPr/>
          <a:lstStyle/>
          <a:p>
            <a:r>
              <a:rPr lang="en-US" dirty="0"/>
              <a:t>Sub-problem: Getting Message Out of Home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" y="1661724"/>
            <a:ext cx="1413119" cy="163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9662"/>
            <a:ext cx="2424479" cy="2267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58" y="4546600"/>
            <a:ext cx="3517900" cy="2311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915" y="1279219"/>
            <a:ext cx="2577977" cy="19641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539100" y="2477612"/>
            <a:ext cx="1227058" cy="4028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52785" y="3398829"/>
            <a:ext cx="813373" cy="114777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49970" y="3629661"/>
            <a:ext cx="375138" cy="12531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loud 17"/>
          <p:cNvSpPr/>
          <p:nvPr/>
        </p:nvSpPr>
        <p:spPr>
          <a:xfrm>
            <a:off x="9088962" y="4256212"/>
            <a:ext cx="2263750" cy="2064137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222" y="1810742"/>
            <a:ext cx="2171481" cy="1163778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5560892" y="2176325"/>
            <a:ext cx="1875408" cy="849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905" y="1106487"/>
            <a:ext cx="22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192.168.1.5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116" y="6066670"/>
            <a:ext cx="22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192.168.1.6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59731" y="6135683"/>
            <a:ext cx="22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192.168.1.7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7353" y="1639269"/>
            <a:ext cx="22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67.23.45.213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647398" y="3145145"/>
            <a:ext cx="573439" cy="11110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15296" y="3398829"/>
            <a:ext cx="22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192.168.1.1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Attacks: Man in the Middle (</a:t>
            </a:r>
            <a:r>
              <a:rPr lang="en-US" dirty="0" err="1"/>
              <a:t>MitM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3278342" cy="3186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71" y="1685317"/>
            <a:ext cx="3278342" cy="318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8" y="1690688"/>
            <a:ext cx="3278342" cy="31861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63689" y="2672323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4706" y="4733365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6512" y="4584558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Bob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5609" y="4733364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39050" y="2690252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Attacks: Denial of Service (</a:t>
            </a:r>
            <a:r>
              <a:rPr lang="en-US" dirty="0" err="1"/>
              <a:t>DoS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3278342" cy="3186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71" y="1685317"/>
            <a:ext cx="3278342" cy="318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8" y="1690688"/>
            <a:ext cx="3278342" cy="31861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63689" y="2672323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4706" y="4733365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6512" y="4584558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David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55609" y="4733364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Bob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7602631" y="2691513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7591425" y="2992951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7602631" y="3273355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7602631" y="3575505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7602631" y="3846232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7591425" y="4099030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7591425" y="4369757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>
            <a:off x="7604872" y="4654690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7591425" y="4923427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Attacks: Distributed </a:t>
            </a:r>
            <a:r>
              <a:rPr lang="en-US" dirty="0" err="1"/>
              <a:t>DoS</a:t>
            </a:r>
            <a:r>
              <a:rPr lang="en-US" dirty="0"/>
              <a:t> (DDoS)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3278342" cy="3186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71" y="1685317"/>
            <a:ext cx="3278342" cy="318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35" y="2123376"/>
            <a:ext cx="736640" cy="7159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63689" y="2672323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4706" y="4733365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2693" y="2626388"/>
            <a:ext cx="107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David2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55609" y="4733364"/>
            <a:ext cx="197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Bob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>
            <a:off x="6844553" y="2481334"/>
            <a:ext cx="1566582" cy="179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03" y="3077846"/>
            <a:ext cx="736640" cy="7159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37961" y="3580858"/>
            <a:ext cx="107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David3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6839821" y="3435804"/>
            <a:ext cx="1566582" cy="179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41" y="3991797"/>
            <a:ext cx="736640" cy="7159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53899" y="4494809"/>
            <a:ext cx="107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David4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>
            <a:off x="6855759" y="4349755"/>
            <a:ext cx="1566582" cy="1792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41" y="1201295"/>
            <a:ext cx="736640" cy="71591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253899" y="1704307"/>
            <a:ext cx="107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David1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6855759" y="1559253"/>
            <a:ext cx="1566582" cy="179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03" y="4914611"/>
            <a:ext cx="736640" cy="71591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37961" y="5417623"/>
            <a:ext cx="107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David5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10800000">
            <a:off x="6839821" y="5272569"/>
            <a:ext cx="1566582" cy="179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9" y="1216713"/>
            <a:ext cx="3278342" cy="31861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39967" y="4264760"/>
            <a:ext cx="1972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David</a:t>
            </a:r>
          </a:p>
          <a:p>
            <a:r>
              <a:rPr lang="en-US" sz="3600" dirty="0"/>
              <a:t>(C2)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rot="10800000">
            <a:off x="9173385" y="1497861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800000">
            <a:off x="9173385" y="2500477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>
            <a:off x="9178653" y="3472129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9173385" y="4402825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>
            <a:off x="9220967" y="5227447"/>
            <a:ext cx="1566582" cy="179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>
            <a:off x="6839821" y="1946687"/>
            <a:ext cx="1566582" cy="179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6857236" y="1372423"/>
            <a:ext cx="1566582" cy="179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800000">
            <a:off x="6855759" y="1747117"/>
            <a:ext cx="1566582" cy="179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800000">
            <a:off x="6856880" y="2268108"/>
            <a:ext cx="1566582" cy="179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>
            <a:off x="6821021" y="2660965"/>
            <a:ext cx="1566582" cy="179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>
            <a:off x="6827672" y="2823545"/>
            <a:ext cx="1566582" cy="179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6827672" y="3629186"/>
            <a:ext cx="1566582" cy="179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6821021" y="3826889"/>
            <a:ext cx="1566582" cy="179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>
            <a:off x="6827672" y="3253740"/>
            <a:ext cx="1566582" cy="179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0800000">
            <a:off x="6848557" y="4580330"/>
            <a:ext cx="1566582" cy="1792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10800000">
            <a:off x="6846368" y="4795110"/>
            <a:ext cx="1566582" cy="1792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>
            <a:off x="6846368" y="4168201"/>
            <a:ext cx="1566582" cy="1792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0800000">
            <a:off x="6811719" y="5477841"/>
            <a:ext cx="1566582" cy="179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0800000">
            <a:off x="6846368" y="5728014"/>
            <a:ext cx="1566582" cy="179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0800000">
            <a:off x="6846368" y="5977781"/>
            <a:ext cx="1566582" cy="179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5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847" y="1325563"/>
            <a:ext cx="10515600" cy="4785240"/>
          </a:xfrm>
        </p:spPr>
        <p:txBody>
          <a:bodyPr>
            <a:normAutofit/>
          </a:bodyPr>
          <a:lstStyle/>
          <a:p>
            <a:r>
              <a:rPr lang="en-US" dirty="0"/>
              <a:t>The OSI and TCP/IP models provide layers of abstraction so that those working on networks – such as developers writing software – only have to worry about their part of the problem.</a:t>
            </a:r>
          </a:p>
          <a:p>
            <a:r>
              <a:rPr lang="en-US" dirty="0"/>
              <a:t>Network protocols are defined in RFCs documents to which everyone implementing the protocol adheres.</a:t>
            </a:r>
          </a:p>
          <a:p>
            <a:r>
              <a:rPr lang="en-US" dirty="0"/>
              <a:t>Network protocols exist at each layer of the OSI and TCP/IP models. Protocol data from each layer is wrapped in protocol data from layers below it.</a:t>
            </a:r>
          </a:p>
          <a:p>
            <a:r>
              <a:rPr lang="en-US" dirty="0"/>
              <a:t>Many network protocols don’t consider security and we </a:t>
            </a:r>
            <a:r>
              <a:rPr lang="en-US"/>
              <a:t>can discover </a:t>
            </a:r>
            <a:r>
              <a:rPr lang="en-US" dirty="0"/>
              <a:t>information from systems by breaking the RFC rules.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5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A Note on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047" y="1114547"/>
            <a:ext cx="10515600" cy="5032375"/>
          </a:xfrm>
        </p:spPr>
        <p:txBody>
          <a:bodyPr>
            <a:noAutofit/>
          </a:bodyPr>
          <a:lstStyle/>
          <a:p>
            <a:r>
              <a:rPr lang="en-US" sz="3200" dirty="0"/>
              <a:t>Physical: MAC Address</a:t>
            </a:r>
          </a:p>
          <a:p>
            <a:pPr lvl="1"/>
            <a:r>
              <a:rPr lang="en-US" sz="2800" dirty="0"/>
              <a:t>Hardware-based, burned into the chip</a:t>
            </a:r>
          </a:p>
          <a:p>
            <a:pPr lvl="1"/>
            <a:r>
              <a:rPr lang="en-US" sz="2800" dirty="0"/>
              <a:t>Unique (in theory) to each network interface card.</a:t>
            </a:r>
          </a:p>
          <a:p>
            <a:r>
              <a:rPr lang="en-US" sz="3200" dirty="0"/>
              <a:t>Logical Addresses</a:t>
            </a:r>
          </a:p>
          <a:p>
            <a:pPr lvl="1"/>
            <a:r>
              <a:rPr lang="en-US" sz="2800" dirty="0"/>
              <a:t>IP Address (Internet Layer)</a:t>
            </a:r>
          </a:p>
          <a:p>
            <a:pPr lvl="2"/>
            <a:r>
              <a:rPr lang="en-US" sz="2400" dirty="0"/>
              <a:t>Address of a computer on a network</a:t>
            </a:r>
          </a:p>
          <a:p>
            <a:pPr lvl="2"/>
            <a:r>
              <a:rPr lang="en-US" sz="2400" dirty="0"/>
              <a:t>Two forms: IPv4 and IPv6</a:t>
            </a:r>
          </a:p>
          <a:p>
            <a:pPr lvl="3"/>
            <a:r>
              <a:rPr lang="en-US" sz="2000" dirty="0"/>
              <a:t>IPv4:  192.168.5.1  (4 3-digit numbers between 0 and 255)</a:t>
            </a:r>
          </a:p>
          <a:p>
            <a:pPr lvl="3"/>
            <a:r>
              <a:rPr lang="en-US" sz="2000" dirty="0"/>
              <a:t>IPv6: </a:t>
            </a:r>
            <a:r>
              <a:rPr lang="is-IS" sz="2000" dirty="0"/>
              <a:t>2001:0db8:0000:0042:0000:8a2e:0370:7334 (8 groups of 4 hexidecimal numbers)</a:t>
            </a:r>
            <a:endParaRPr lang="en-US" sz="2000" dirty="0"/>
          </a:p>
          <a:p>
            <a:pPr lvl="1"/>
            <a:r>
              <a:rPr lang="en-US" sz="2800" dirty="0"/>
              <a:t>Ports (Transport Layer)</a:t>
            </a:r>
          </a:p>
          <a:p>
            <a:pPr lvl="2"/>
            <a:r>
              <a:rPr lang="en-US" sz="2400" dirty="0"/>
              <a:t>Address of a program on a computer</a:t>
            </a:r>
          </a:p>
          <a:p>
            <a:pPr lvl="2"/>
            <a:r>
              <a:rPr lang="en-US" sz="2400" dirty="0"/>
              <a:t>Value between 0 and 65,535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8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it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5303489"/>
            <a:ext cx="1481261" cy="112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45" y="4201520"/>
            <a:ext cx="1768109" cy="884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0" y="3317465"/>
            <a:ext cx="1768109" cy="884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99" y="2433410"/>
            <a:ext cx="1768109" cy="884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5496"/>
            <a:ext cx="1768109" cy="884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08" y="1331441"/>
            <a:ext cx="1768109" cy="884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49" y="1331440"/>
            <a:ext cx="1768109" cy="884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22" y="2411172"/>
            <a:ext cx="1768109" cy="88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13" y="3317465"/>
            <a:ext cx="1768109" cy="8840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472" y="3573683"/>
            <a:ext cx="1768109" cy="8840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067" y="4366687"/>
            <a:ext cx="1768109" cy="8840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912" y="5212153"/>
            <a:ext cx="1481261" cy="112858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2215495"/>
            <a:ext cx="4131344" cy="29966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87013" y="2380662"/>
            <a:ext cx="5517418" cy="270491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08607" y="1284842"/>
            <a:ext cx="4838518" cy="71181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59682" y="4879542"/>
            <a:ext cx="481515" cy="79180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990702" y="3868908"/>
            <a:ext cx="750475" cy="4239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774673" y="3076189"/>
            <a:ext cx="984138" cy="3137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350956" y="1908567"/>
            <a:ext cx="884590" cy="5894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16709" y="1690688"/>
            <a:ext cx="1030439" cy="2223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8000039" y="1935261"/>
            <a:ext cx="747086" cy="56280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9582424" y="3010882"/>
            <a:ext cx="747086" cy="56280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323361" y="4201520"/>
            <a:ext cx="874899" cy="3943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9139177" y="4899517"/>
            <a:ext cx="443247" cy="7488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610" y="5519081"/>
            <a:ext cx="1001954" cy="1156991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2012082" y="5823744"/>
            <a:ext cx="1113393" cy="24910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8000039" y="5948295"/>
            <a:ext cx="1139137" cy="4357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23751" y="601974"/>
            <a:ext cx="333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Internet Core Routers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25304" y="1671345"/>
            <a:ext cx="333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ISP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29510" y="1726992"/>
            <a:ext cx="333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148" y="5350921"/>
            <a:ext cx="1122697" cy="13251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6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OSI &amp; TCP/IP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38" y="1284528"/>
            <a:ext cx="7244320" cy="5573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7" y="0"/>
            <a:ext cx="10515600" cy="1325563"/>
          </a:xfrm>
        </p:spPr>
        <p:txBody>
          <a:bodyPr/>
          <a:lstStyle/>
          <a:p>
            <a:r>
              <a:rPr lang="en-US" dirty="0"/>
              <a:t>Solution, Part 2: Network Protocols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09" y="1594022"/>
            <a:ext cx="8978981" cy="4188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More on Network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Network Protocols</a:t>
            </a:r>
          </a:p>
          <a:p>
            <a:pPr lvl="1"/>
            <a:r>
              <a:rPr lang="en-US" dirty="0"/>
              <a:t>A standard that is, in theory, universally adhered to in order to facilitate data processing.</a:t>
            </a:r>
          </a:p>
          <a:p>
            <a:pPr lvl="1"/>
            <a:r>
              <a:rPr lang="en-US" dirty="0"/>
              <a:t>Specified in formal, public, cooperatively created documents called RFCs</a:t>
            </a:r>
          </a:p>
          <a:p>
            <a:pPr lvl="2"/>
            <a:r>
              <a:rPr lang="en-US" dirty="0"/>
              <a:t>Example: Details of HTTP are specified in </a:t>
            </a:r>
            <a:r>
              <a:rPr lang="en-US" dirty="0">
                <a:hlinkClick r:id="rId2"/>
              </a:rPr>
              <a:t>RFC 2616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Web browsers issue GET or POST requests for resources</a:t>
            </a:r>
          </a:p>
          <a:p>
            <a:pPr lvl="1"/>
            <a:r>
              <a:rPr lang="en-US" dirty="0"/>
              <a:t>Web servers respond with 404 if the resource is not available</a:t>
            </a:r>
          </a:p>
          <a:p>
            <a:pPr lvl="1"/>
            <a:r>
              <a:rPr lang="en-US" dirty="0"/>
              <a:t>Web servers respond with 200 if the resource is available and accessible</a:t>
            </a:r>
          </a:p>
          <a:p>
            <a:pPr lvl="1"/>
            <a:r>
              <a:rPr lang="en-US" dirty="0"/>
              <a:t>Web servers respond with 401 if the resource is available, but protected</a:t>
            </a:r>
          </a:p>
          <a:p>
            <a:pPr lvl="1"/>
            <a:endParaRPr lang="en-US" dirty="0"/>
          </a:p>
          <a:p>
            <a:r>
              <a:rPr lang="en-US" dirty="0"/>
              <a:t>Things can go badly when protocols are not followed. (Good for red team!)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DNS – Yes, the Internet Really Works This 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16" y="1110410"/>
            <a:ext cx="11464684" cy="4491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dirty="0"/>
              <a:t>A Partial List of Interesting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411" y="1540715"/>
            <a:ext cx="2891118" cy="478524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Application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Presentation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Session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92D05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50"/>
                </a:solidFill>
              </a:rPr>
              <a:t>Transport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F0"/>
                </a:solidFill>
              </a:rPr>
              <a:t>Internet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060"/>
                </a:solidFill>
              </a:rPr>
              <a:t>Datalink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</a:rPr>
              <a:t>Physical Layer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5970" y="1540715"/>
            <a:ext cx="2891118" cy="478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C00000"/>
                </a:solidFill>
              </a:rPr>
              <a:t>HTTP, FTP, SMTP, DNS, SMS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ASCII, GPG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AppleTalk Session Protocol, NetBIOS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B050"/>
                </a:solidFill>
              </a:rPr>
              <a:t>TCP, UDP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B0F0"/>
                </a:solidFill>
              </a:rPr>
              <a:t>IP, ICMP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2060"/>
                </a:solidFill>
              </a:rPr>
              <a:t>ARP, Ethernet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7030A0"/>
                </a:solidFill>
              </a:rPr>
              <a:t>IEEE802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47528" y="1540715"/>
            <a:ext cx="3334871" cy="478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C00000"/>
                </a:solidFill>
              </a:rPr>
              <a:t>Applic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ation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Layer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B050"/>
                </a:solidFill>
              </a:rPr>
              <a:t>Transport Layer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B0F0"/>
                </a:solidFill>
              </a:rPr>
              <a:t>Internet Layer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rgbClr val="002060"/>
                </a:solidFill>
              </a:rPr>
              <a:t>Network Ac</a:t>
            </a:r>
            <a:r>
              <a:rPr lang="en-US" dirty="0">
                <a:solidFill>
                  <a:srgbClr val="7030A0"/>
                </a:solidFill>
              </a:rPr>
              <a:t>cess Layer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3852" y="1033175"/>
            <a:ext cx="197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OSI Model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8426823" y="1033174"/>
            <a:ext cx="258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/>
              <a:t>TCP/IP Model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834" y="5900834"/>
            <a:ext cx="957165" cy="9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3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10862</TotalTime>
  <Words>663</Words>
  <Application>Microsoft Office PowerPoint</Application>
  <PresentationFormat>Widescreen</PresentationFormat>
  <Paragraphs>156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Networking</vt:lpstr>
      <vt:lpstr>Sub-problem: Getting Message Out of Home</vt:lpstr>
      <vt:lpstr>A Note on Addressing</vt:lpstr>
      <vt:lpstr>Scaling it up</vt:lpstr>
      <vt:lpstr>OSI &amp; TCP/IP Models</vt:lpstr>
      <vt:lpstr>Solution, Part 2: Network Protocols</vt:lpstr>
      <vt:lpstr>More on Network Protocols</vt:lpstr>
      <vt:lpstr>DNS – Yes, the Internet Really Works This Way</vt:lpstr>
      <vt:lpstr>A Partial List of Interesting Protocols</vt:lpstr>
      <vt:lpstr>HTTP Request</vt:lpstr>
      <vt:lpstr>HTTP Response</vt:lpstr>
      <vt:lpstr>HTTP Request in Wireshark</vt:lpstr>
      <vt:lpstr>Transmission Control Protocol (TCP)</vt:lpstr>
      <vt:lpstr>TCP: 3-way Handshake</vt:lpstr>
      <vt:lpstr>TCP 4-Way Shutdown [My term]</vt:lpstr>
      <vt:lpstr>The RST Flag</vt:lpstr>
      <vt:lpstr>Breaking Protocol: Port-Scanning</vt:lpstr>
      <vt:lpstr>Breaking Protocol: Advanced Port-Scanning</vt:lpstr>
      <vt:lpstr>Network-based Attacks: Man on the Side (MotS)</vt:lpstr>
      <vt:lpstr>Network-based Attacks: Man in the Middle (MitM)</vt:lpstr>
      <vt:lpstr>Network-based Attacks: Denial of Service (DoS)</vt:lpstr>
      <vt:lpstr>Network-based Attacks: Distributed DoS (DDoS)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IT/Networking</dc:title>
  <dc:creator>Microsoft Office User</dc:creator>
  <cp:lastModifiedBy>Joe Graham</cp:lastModifiedBy>
  <cp:revision>37</cp:revision>
  <dcterms:created xsi:type="dcterms:W3CDTF">2016-08-25T13:01:39Z</dcterms:created>
  <dcterms:modified xsi:type="dcterms:W3CDTF">2017-08-15T19:26:40Z</dcterms:modified>
</cp:coreProperties>
</file>